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5" r:id="rId11"/>
    <p:sldId id="264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63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65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7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941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7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203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486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509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38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997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646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2/2/2023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0" r:id="rId2"/>
    <p:sldLayoutId id="2147483699" r:id="rId3"/>
    <p:sldLayoutId id="2147483698" r:id="rId4"/>
    <p:sldLayoutId id="2147483697" r:id="rId5"/>
    <p:sldLayoutId id="2147483696" r:id="rId6"/>
    <p:sldLayoutId id="2147483695" r:id="rId7"/>
    <p:sldLayoutId id="2147483694" r:id="rId8"/>
    <p:sldLayoutId id="2147483693" r:id="rId9"/>
    <p:sldLayoutId id="2147483692" r:id="rId10"/>
    <p:sldLayoutId id="214748369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ecky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nuc.co.jp/en/product/video/index.html" TargetMode="External"/><Relationship Id="rId2" Type="http://schemas.openxmlformats.org/officeDocument/2006/relationships/hyperlink" Target="https://www.youtube.com/watch?v=Cndodc3X50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arketsandmarkets.com/Market-Reports/Industrial-Robotics-Market-643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achine_learning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scikit-learn.org/stable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5C51785-E343-6125-ACEC-2E1A2DF620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78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4C9D9D-D11C-8E3A-5D9D-8898A213A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156477"/>
            <a:ext cx="10190071" cy="1515091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>
                <a:solidFill>
                  <a:srgbClr val="FFFFFF"/>
                </a:solidFill>
              </a:rPr>
              <a:t>CSC485B</a:t>
            </a:r>
            <a:br>
              <a:rPr lang="en-US" sz="5000">
                <a:solidFill>
                  <a:srgbClr val="FFFFFF"/>
                </a:solidFill>
              </a:rPr>
            </a:br>
            <a:r>
              <a:rPr lang="en-US" sz="5000">
                <a:solidFill>
                  <a:srgbClr val="FFFFFF"/>
                </a:solidFill>
              </a:rPr>
              <a:t>Machine Learning for Robotics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FD8D8F-BAB6-0B7C-4376-D0C0C21ED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1856479"/>
            <a:ext cx="9781327" cy="887671"/>
          </a:xfrm>
        </p:spPr>
        <p:txBody>
          <a:bodyPr anchor="t">
            <a:normAutofit fontScale="62500" lnSpcReduction="20000"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SUNY Plattsburgh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Dr. Ned Lecky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Class 01- Overview </a:t>
            </a:r>
            <a:r>
              <a:rPr lang="en-US" sz="2000">
                <a:solidFill>
                  <a:srgbClr val="FFFFFF"/>
                </a:solidFill>
              </a:rPr>
              <a:t>and Discussion</a:t>
            </a:r>
            <a:endParaRPr lang="en-US" sz="2000" dirty="0">
              <a:solidFill>
                <a:srgbClr val="FFFFFF"/>
              </a:solidFill>
            </a:endParaRPr>
          </a:p>
        </p:txBody>
      </p:sp>
      <p:grpSp>
        <p:nvGrpSpPr>
          <p:cNvPr id="1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60720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45B81-908A-31DC-37FD-3F69BDB7A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855" y="83809"/>
            <a:ext cx="3911600" cy="2327275"/>
          </a:xfrm>
        </p:spPr>
        <p:txBody>
          <a:bodyPr>
            <a:normAutofit/>
          </a:bodyPr>
          <a:lstStyle/>
          <a:p>
            <a:r>
              <a:rPr lang="en-US" dirty="0"/>
              <a:t>Syllabus Review and 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DE107-EF1E-D81A-8A3A-19A638E82E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16" y="2411083"/>
            <a:ext cx="2967651" cy="2685849"/>
          </a:xfrm>
        </p:spPr>
        <p:txBody>
          <a:bodyPr>
            <a:normAutofit/>
          </a:bodyPr>
          <a:lstStyle/>
          <a:p>
            <a:r>
              <a:rPr lang="en-US" dirty="0"/>
              <a:t>Here’s our chance to adjust based on surveys on the next 2 pages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E90C1E-5BC0-492C-90A4-95A39B62A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574" y="83809"/>
            <a:ext cx="5135359" cy="66759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B3CB3B-E0EF-4FC3-BF7F-CC4E7AC912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2642" y="1955800"/>
            <a:ext cx="4543713" cy="452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28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F35AB-E0AA-1CC5-DE0F-29EFFBA31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Survey: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93544-40EE-AA75-0F1B-C0379B0EC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So what have you worked with and how much time should we spend on review?</a:t>
            </a:r>
          </a:p>
          <a:p>
            <a:pPr lvl="1"/>
            <a:r>
              <a:rPr lang="en-US" dirty="0"/>
              <a:t>How broad is your Python experience?</a:t>
            </a:r>
          </a:p>
          <a:p>
            <a:pPr lvl="2"/>
            <a:r>
              <a:rPr lang="en-US" dirty="0"/>
              <a:t>Platforms: </a:t>
            </a:r>
            <a:r>
              <a:rPr lang="en-US" dirty="0" err="1"/>
              <a:t>Colab</a:t>
            </a:r>
            <a:r>
              <a:rPr lang="en-US" dirty="0"/>
              <a:t>, </a:t>
            </a:r>
            <a:r>
              <a:rPr lang="en-US" dirty="0" err="1"/>
              <a:t>Jupyter</a:t>
            </a:r>
            <a:r>
              <a:rPr lang="en-US" dirty="0"/>
              <a:t> Notebooks, Anaconda, Windows/.NET</a:t>
            </a:r>
          </a:p>
          <a:p>
            <a:pPr lvl="2"/>
            <a:r>
              <a:rPr lang="en-US" dirty="0"/>
              <a:t>Lists vs. Tuples vs. Sets vs. NumPy</a:t>
            </a:r>
          </a:p>
          <a:p>
            <a:pPr lvl="2"/>
            <a:r>
              <a:rPr lang="en-US" dirty="0"/>
              <a:t>Object oriented (Classes)?</a:t>
            </a:r>
          </a:p>
          <a:p>
            <a:pPr lvl="1"/>
            <a:r>
              <a:rPr lang="en-US" dirty="0"/>
              <a:t>How are your library skills?</a:t>
            </a:r>
          </a:p>
          <a:p>
            <a:pPr lvl="2"/>
            <a:r>
              <a:rPr lang="en-US" dirty="0"/>
              <a:t>NumPy</a:t>
            </a:r>
          </a:p>
          <a:p>
            <a:pPr lvl="2"/>
            <a:r>
              <a:rPr lang="en-US" dirty="0"/>
              <a:t>SciPy</a:t>
            </a:r>
          </a:p>
          <a:p>
            <a:pPr lvl="2"/>
            <a:r>
              <a:rPr lang="en-US" dirty="0"/>
              <a:t>Pandas</a:t>
            </a:r>
          </a:p>
          <a:p>
            <a:pPr lvl="2"/>
            <a:r>
              <a:rPr lang="en-US" dirty="0"/>
              <a:t>Matplotlib</a:t>
            </a:r>
          </a:p>
          <a:p>
            <a:pPr lvl="2"/>
            <a:r>
              <a:rPr lang="en-US" dirty="0" err="1"/>
              <a:t>Scikit</a:t>
            </a:r>
            <a:r>
              <a:rPr lang="en-US" dirty="0"/>
              <a:t>-learn??</a:t>
            </a:r>
          </a:p>
          <a:p>
            <a:pPr lvl="2"/>
            <a:r>
              <a:rPr lang="en-US" dirty="0" err="1"/>
              <a:t>Keras</a:t>
            </a:r>
            <a:r>
              <a:rPr lang="en-US" dirty="0"/>
              <a:t>, Jax, TensorFlow, …..</a:t>
            </a:r>
          </a:p>
          <a:p>
            <a:pPr lvl="1"/>
            <a:r>
              <a:rPr lang="en-US" dirty="0"/>
              <a:t>Any prior background in AI, ML, neural networks??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27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F35AB-E0AA-1CC5-DE0F-29EFFBA31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Survey: Interests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93544-40EE-AA75-0F1B-C0379B0EC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/>
              <a:t>What are we interested in? </a:t>
            </a:r>
          </a:p>
          <a:p>
            <a:pPr lvl="1"/>
            <a:r>
              <a:rPr lang="en-US" dirty="0"/>
              <a:t>Identification/Perception?</a:t>
            </a:r>
          </a:p>
          <a:p>
            <a:pPr lvl="1"/>
            <a:r>
              <a:rPr lang="en-US" dirty="0"/>
              <a:t>General Computer Vision?</a:t>
            </a:r>
          </a:p>
          <a:p>
            <a:pPr lvl="1"/>
            <a:r>
              <a:rPr lang="en-US" dirty="0"/>
              <a:t>SLAM: Localization and Mapping</a:t>
            </a:r>
          </a:p>
          <a:p>
            <a:pPr lvl="1"/>
            <a:r>
              <a:rPr lang="en-US" dirty="0"/>
              <a:t>Sensor Fusion?</a:t>
            </a:r>
          </a:p>
          <a:p>
            <a:pPr lvl="1"/>
            <a:r>
              <a:rPr lang="en-US" dirty="0"/>
              <a:t>Planning and Control?</a:t>
            </a:r>
          </a:p>
          <a:p>
            <a:pPr lvl="1"/>
            <a:r>
              <a:rPr lang="en-US" dirty="0"/>
              <a:t>Motion Planning?</a:t>
            </a:r>
          </a:p>
          <a:p>
            <a:pPr lvl="1"/>
            <a:r>
              <a:rPr lang="en-US" dirty="0"/>
              <a:t>Trajectory Optimization?</a:t>
            </a:r>
          </a:p>
          <a:p>
            <a:pPr lvl="1"/>
            <a:r>
              <a:rPr lang="en-US" dirty="0"/>
              <a:t>Continuous </a:t>
            </a:r>
            <a:r>
              <a:rPr lang="en-US" dirty="0" err="1"/>
              <a:t>Replanning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Object Identification?</a:t>
            </a:r>
          </a:p>
          <a:p>
            <a:pPr lvl="1"/>
            <a:r>
              <a:rPr lang="en-US" dirty="0"/>
              <a:t>Defect Detection?</a:t>
            </a:r>
          </a:p>
          <a:p>
            <a:pPr lvl="1"/>
            <a:r>
              <a:rPr lang="en-US" dirty="0"/>
              <a:t>Anomaly Detection?</a:t>
            </a:r>
          </a:p>
          <a:p>
            <a:pPr lvl="1"/>
            <a:r>
              <a:rPr lang="en-US" dirty="0"/>
              <a:t>RL: Planning vs. Policies? (</a:t>
            </a:r>
            <a:r>
              <a:rPr lang="en-US" dirty="0" err="1"/>
              <a:t>NetLogo</a:t>
            </a:r>
            <a:r>
              <a:rPr lang="en-US" dirty="0"/>
              <a:t> and beyond…)</a:t>
            </a:r>
          </a:p>
          <a:p>
            <a:pPr lvl="1"/>
            <a:r>
              <a:rPr lang="en-US" dirty="0"/>
              <a:t>Human Robot Interaction?</a:t>
            </a:r>
          </a:p>
          <a:p>
            <a:pPr lvl="1"/>
            <a:r>
              <a:rPr lang="en-US" dirty="0"/>
              <a:t>Learning from Humans?</a:t>
            </a:r>
          </a:p>
          <a:p>
            <a:pPr lvl="1"/>
            <a:r>
              <a:rPr lang="en-US" dirty="0"/>
              <a:t>Reactive Control?</a:t>
            </a:r>
          </a:p>
          <a:p>
            <a:pPr lvl="1"/>
            <a:r>
              <a:rPr lang="en-US" dirty="0"/>
              <a:t>Autonomy?</a:t>
            </a:r>
          </a:p>
          <a:p>
            <a:pPr lvl="1"/>
            <a:r>
              <a:rPr lang="en-US" dirty="0"/>
              <a:t>Industrial Applications?</a:t>
            </a:r>
          </a:p>
          <a:p>
            <a:pPr lvl="1"/>
            <a:r>
              <a:rPr lang="en-US" dirty="0"/>
              <a:t>Chat GPT?</a:t>
            </a:r>
          </a:p>
          <a:p>
            <a:pPr lvl="1"/>
            <a:r>
              <a:rPr lang="en-US" dirty="0"/>
              <a:t>Other?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18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7E0E3-C051-75EE-BABE-62ADFDC6C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</a:t>
            </a:r>
            <a:r>
              <a:rPr lang="en-US" b="1" i="1" dirty="0"/>
              <a:t>Robotics</a:t>
            </a:r>
            <a:r>
              <a:rPr lang="en-US" dirty="0"/>
              <a:t>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94498-1AB6-F718-5A2B-3CA94C617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OK: What’s Robotics?</a:t>
            </a:r>
          </a:p>
          <a:p>
            <a:pPr lvl="1"/>
            <a:r>
              <a:rPr lang="en-US" i="1" dirty="0"/>
              <a:t>“A bunch of motors and sensors hooked up to a computer that we have to figure out how to program.” – Ned Lecky</a:t>
            </a:r>
          </a:p>
          <a:p>
            <a:r>
              <a:rPr lang="en-US" dirty="0"/>
              <a:t>I’ve done it at Amazon, Microsoft, Google, Intrinsic, and now in my own little company </a:t>
            </a:r>
            <a:r>
              <a:rPr lang="en-US" dirty="0">
                <a:hlinkClick r:id="rId2"/>
              </a:rPr>
              <a:t>www.lecky.com</a:t>
            </a:r>
            <a:endParaRPr lang="en-US" dirty="0"/>
          </a:p>
          <a:p>
            <a:r>
              <a:rPr lang="en-US" dirty="0"/>
              <a:t>The challenge: it takes mechanics, electronics, computer hardware, cameras, lighting, optics, and LOTS of software to get even the simplest things done</a:t>
            </a:r>
          </a:p>
          <a:p>
            <a:pPr lvl="1"/>
            <a:r>
              <a:rPr lang="en-US" dirty="0"/>
              <a:t>Simplifying the programming and adding “intelligence” (“robustness”) to the code is a major focus- and it’s going very slowly</a:t>
            </a:r>
          </a:p>
        </p:txBody>
      </p:sp>
    </p:spTree>
    <p:extLst>
      <p:ext uri="{BB962C8B-B14F-4D97-AF65-F5344CB8AC3E}">
        <p14:creationId xmlns:p14="http://schemas.microsoft.com/office/powerpoint/2010/main" val="1996195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04B2D-C526-1F74-B6CE-344793E1A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BE5B0-C1E0-0435-0DA1-C92E0ED405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General Overview- 3 Minutes</a:t>
            </a:r>
          </a:p>
          <a:p>
            <a:pPr lvl="1"/>
            <a:r>
              <a:rPr lang="en-US" dirty="0">
                <a:hlinkClick r:id="rId2"/>
              </a:rPr>
              <a:t>https://www.youtube.com/watch?v=Cndodc3X50s</a:t>
            </a:r>
            <a:endParaRPr lang="en-US" dirty="0"/>
          </a:p>
          <a:p>
            <a:r>
              <a:rPr lang="en-US" dirty="0"/>
              <a:t>Fanuc- Good 14-minute overview AND…</a:t>
            </a:r>
          </a:p>
          <a:p>
            <a:pPr lvl="1"/>
            <a:r>
              <a:rPr lang="en-US" dirty="0"/>
              <a:t>last 2 minutes talks about “AI”</a:t>
            </a:r>
          </a:p>
          <a:p>
            <a:pPr lvl="1"/>
            <a:r>
              <a:rPr lang="en-US" dirty="0">
                <a:hlinkClick r:id="rId3"/>
              </a:rPr>
              <a:t>https://www.fanuc.co.jp/en/product/video/index.html</a:t>
            </a:r>
            <a:endParaRPr lang="en-US" dirty="0"/>
          </a:p>
          <a:p>
            <a:r>
              <a:rPr lang="en-US" dirty="0"/>
              <a:t>Market and Issues</a:t>
            </a:r>
          </a:p>
          <a:p>
            <a:pPr lvl="1"/>
            <a:r>
              <a:rPr lang="en-US" dirty="0">
                <a:hlinkClick r:id="rId4"/>
              </a:rPr>
              <a:t>https://www.marketsandmarkets.com/Market-Reports/Industrial-Robotics-Market-643.html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332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7E0E3-C051-75EE-BABE-62ADFDC6C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dirty="0"/>
              <a:t>Machine Learning</a:t>
            </a:r>
            <a:r>
              <a:rPr lang="en-US" dirty="0"/>
              <a:t> for Robotics?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94498-1AB6-F718-5A2B-3CA94C617D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OK: What’s Machine Learning?</a:t>
            </a:r>
          </a:p>
          <a:p>
            <a:pPr lvl="1"/>
            <a:r>
              <a:rPr lang="en-US" i="1" dirty="0"/>
              <a:t>“A set of data analysis algorithms that may be able to tune themselves based on feeding them your data so you can get a working program without having to actually figure out what’s going on and code it all explicitly yourself.” – Ned Lecky</a:t>
            </a:r>
          </a:p>
          <a:p>
            <a:pPr lvl="1"/>
            <a:r>
              <a:rPr lang="en-US" i="1" dirty="0"/>
              <a:t>Human Learning is a similar but different thing and might have similarities and differences and we just, we just, we just…  don’t understand it very well at this time!</a:t>
            </a:r>
          </a:p>
          <a:p>
            <a:pPr lvl="1"/>
            <a:r>
              <a:rPr lang="en-US" i="1" dirty="0"/>
              <a:t>Some disagreement on what is ML…or is ML part of AI… Linear Regression? Monte Carlo methods?</a:t>
            </a:r>
          </a:p>
          <a:p>
            <a:r>
              <a:rPr lang="en-US" dirty="0"/>
              <a:t>The challenge: there are LOTS of techniques and algorithms available and each has numerous hyperparameters (“twisty knobs”) to play with to try to get them to work</a:t>
            </a:r>
          </a:p>
          <a:p>
            <a:pPr lvl="1"/>
            <a:r>
              <a:rPr lang="en-US" dirty="0"/>
              <a:t>Simplifying the programming and adding “intelligence” (“robustness”) to the code is a major focus- and it’s going very slowly</a:t>
            </a:r>
          </a:p>
        </p:txBody>
      </p:sp>
    </p:spTree>
    <p:extLst>
      <p:ext uri="{BB962C8B-B14F-4D97-AF65-F5344CB8AC3E}">
        <p14:creationId xmlns:p14="http://schemas.microsoft.com/office/powerpoint/2010/main" val="3178611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0689-092D-FD03-67EF-98B20B323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18D35-BA57-224D-A0E8-6E479BE04C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“easiest” and well-known ML library</a:t>
            </a:r>
          </a:p>
          <a:p>
            <a:pPr lvl="1"/>
            <a:r>
              <a:rPr lang="en-US" dirty="0"/>
              <a:t>Scikit-learn (</a:t>
            </a:r>
            <a:r>
              <a:rPr lang="en-US" dirty="0" err="1"/>
              <a:t>sklearn</a:t>
            </a:r>
            <a:r>
              <a:rPr lang="en-US" dirty="0"/>
              <a:t>): </a:t>
            </a:r>
            <a:r>
              <a:rPr lang="en-US" dirty="0">
                <a:hlinkClick r:id="rId2"/>
              </a:rPr>
              <a:t>https://scikit-learn.org/stable/</a:t>
            </a:r>
            <a:endParaRPr lang="en-US" dirty="0"/>
          </a:p>
          <a:p>
            <a:r>
              <a:rPr lang="en-US" dirty="0"/>
              <a:t>Others that we’ll look at are primarily focused on accelerating training and operation of Artificial Neural Networks</a:t>
            </a:r>
          </a:p>
          <a:p>
            <a:pPr lvl="1"/>
            <a:r>
              <a:rPr lang="en-US" dirty="0" err="1"/>
              <a:t>Pytorch</a:t>
            </a:r>
            <a:endParaRPr lang="en-US" dirty="0"/>
          </a:p>
          <a:p>
            <a:pPr lvl="1"/>
            <a:r>
              <a:rPr lang="en-US" dirty="0" err="1"/>
              <a:t>Keras</a:t>
            </a:r>
            <a:r>
              <a:rPr lang="en-US" dirty="0"/>
              <a:t>/TensorFlow</a:t>
            </a:r>
          </a:p>
          <a:p>
            <a:pPr lvl="1"/>
            <a:r>
              <a:rPr lang="en-US" dirty="0"/>
              <a:t>Many others</a:t>
            </a:r>
          </a:p>
          <a:p>
            <a:r>
              <a:rPr lang="en-US" dirty="0"/>
              <a:t>Learn </a:t>
            </a:r>
            <a:r>
              <a:rPr lang="en-US" dirty="0" err="1"/>
              <a:t>scikit</a:t>
            </a:r>
            <a:r>
              <a:rPr lang="en-US" dirty="0"/>
              <a:t>-learn and you can pick up any of them</a:t>
            </a:r>
          </a:p>
        </p:txBody>
      </p:sp>
    </p:spTree>
    <p:extLst>
      <p:ext uri="{BB962C8B-B14F-4D97-AF65-F5344CB8AC3E}">
        <p14:creationId xmlns:p14="http://schemas.microsoft.com/office/powerpoint/2010/main" val="1165645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FC964-BA89-38EA-40A7-CEC992E03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Um, ML vs. Deep Learning vs. AI?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DEDC7-9352-7487-3D0A-305EE0602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“DL is an extension to ML, which is a part of AI”</a:t>
            </a:r>
            <a:r>
              <a:rPr lang="en-US" dirty="0"/>
              <a:t> – Ned Lecky</a:t>
            </a:r>
          </a:p>
          <a:p>
            <a:r>
              <a:rPr lang="en-US" dirty="0"/>
              <a:t>But there are other ways to think about it!</a:t>
            </a:r>
          </a:p>
          <a:p>
            <a:pPr lvl="1"/>
            <a:r>
              <a:rPr lang="en-US" dirty="0">
                <a:hlinkClick r:id="rId2"/>
              </a:rPr>
              <a:t>https://en.wikipedia.org/wiki/Machine_learning</a:t>
            </a:r>
            <a:endParaRPr lang="en-US" dirty="0"/>
          </a:p>
          <a:p>
            <a:r>
              <a:rPr lang="en-US" dirty="0"/>
              <a:t>The most important thing to realize</a:t>
            </a:r>
          </a:p>
          <a:p>
            <a:pPr lvl="1"/>
            <a:r>
              <a:rPr lang="en-US" dirty="0"/>
              <a:t>We can use existing “ML” or ML-like libraries</a:t>
            </a:r>
          </a:p>
          <a:p>
            <a:pPr lvl="1"/>
            <a:r>
              <a:rPr lang="en-US" dirty="0"/>
              <a:t>We can also invent our own new ML algorithms that might be</a:t>
            </a:r>
          </a:p>
          <a:p>
            <a:pPr lvl="2"/>
            <a:r>
              <a:rPr lang="en-US" dirty="0"/>
              <a:t>Quite application specific, and</a:t>
            </a:r>
          </a:p>
          <a:p>
            <a:pPr lvl="2"/>
            <a:r>
              <a:rPr lang="en-US" dirty="0"/>
              <a:t>More “performant”</a:t>
            </a:r>
          </a:p>
        </p:txBody>
      </p:sp>
    </p:spTree>
    <p:extLst>
      <p:ext uri="{BB962C8B-B14F-4D97-AF65-F5344CB8AC3E}">
        <p14:creationId xmlns:p14="http://schemas.microsoft.com/office/powerpoint/2010/main" val="3936534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1D4FB-3B08-48B8-874A-833F24992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Dangers of Anthropomorphism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025F2-862B-4A78-AA88-C941C2035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computer isn’t sentient or alive or thinking</a:t>
            </a:r>
          </a:p>
          <a:p>
            <a:pPr lvl="1"/>
            <a:r>
              <a:rPr lang="en-US" dirty="0"/>
              <a:t>It runs a program written by people (or a program written by a program that was written by people)</a:t>
            </a:r>
          </a:p>
          <a:p>
            <a:r>
              <a:rPr lang="en-US" dirty="0"/>
              <a:t>Phrases like “it learns,” words like “perception,” “decides,” “understands,” these are all quite seductive and incorrect- and simultaneously we overestimate and underestimate what ML is!</a:t>
            </a:r>
          </a:p>
          <a:p>
            <a:pPr lvl="1"/>
            <a:r>
              <a:rPr lang="en-US" dirty="0"/>
              <a:t>People (and animals) do those things, computer don’t: No Judgement</a:t>
            </a:r>
          </a:p>
          <a:p>
            <a:r>
              <a:rPr lang="en-US" dirty="0"/>
              <a:t>The same is happening in robotics- </a:t>
            </a:r>
          </a:p>
        </p:txBody>
      </p:sp>
    </p:spTree>
    <p:extLst>
      <p:ext uri="{BB962C8B-B14F-4D97-AF65-F5344CB8AC3E}">
        <p14:creationId xmlns:p14="http://schemas.microsoft.com/office/powerpoint/2010/main" val="2629758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BD7C7-7F4E-F544-D824-5582582D8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 to Intro to ML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231B0-F16C-F4EE-2018-8000FAF20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That scikit-learn library is the place to start</a:t>
            </a:r>
          </a:p>
          <a:p>
            <a:pPr lvl="1"/>
            <a:r>
              <a:rPr lang="en-US" dirty="0">
                <a:hlinkClick r:id="rId2"/>
              </a:rPr>
              <a:t>https://scikit-learn.org/stable/</a:t>
            </a:r>
            <a:endParaRPr lang="en-US" dirty="0"/>
          </a:p>
          <a:p>
            <a:r>
              <a:rPr lang="en-US" dirty="0"/>
              <a:t>Let the algorithm configure itself by reading data (</a:t>
            </a:r>
            <a:r>
              <a:rPr lang="en-US" strike="sngStrike" dirty="0"/>
              <a:t>Learning</a:t>
            </a:r>
            <a:r>
              <a:rPr lang="en-US" dirty="0"/>
              <a:t>)</a:t>
            </a:r>
          </a:p>
          <a:p>
            <a:r>
              <a:rPr lang="en-US" dirty="0"/>
              <a:t>Typical Applications</a:t>
            </a:r>
          </a:p>
          <a:p>
            <a:pPr lvl="1"/>
            <a:r>
              <a:rPr lang="en-US" dirty="0"/>
              <a:t>Classification</a:t>
            </a:r>
          </a:p>
          <a:p>
            <a:pPr lvl="1"/>
            <a:r>
              <a:rPr lang="en-US" dirty="0"/>
              <a:t>Regression</a:t>
            </a:r>
          </a:p>
          <a:p>
            <a:pPr lvl="1"/>
            <a:r>
              <a:rPr lang="en-US" dirty="0"/>
              <a:t>Dimensional Reduction</a:t>
            </a:r>
          </a:p>
          <a:p>
            <a:pPr lvl="1"/>
            <a:r>
              <a:rPr lang="en-US" dirty="0"/>
              <a:t>Big things (Autonomy, Planning, Sensor Fusion… that use the above in various ways)</a:t>
            </a:r>
          </a:p>
          <a:p>
            <a:r>
              <a:rPr lang="en-US" dirty="0"/>
              <a:t>Types of Learning</a:t>
            </a:r>
          </a:p>
          <a:p>
            <a:pPr lvl="1"/>
            <a:r>
              <a:rPr lang="en-US" dirty="0"/>
              <a:t>Instance-based vs. Model-based “Learning”</a:t>
            </a:r>
          </a:p>
          <a:p>
            <a:pPr lvl="1"/>
            <a:r>
              <a:rPr lang="en-US" dirty="0"/>
              <a:t>Supervised vs. Unsupervised vs. Reinforcement “Learning”</a:t>
            </a:r>
          </a:p>
          <a:p>
            <a:pPr lvl="1"/>
            <a:r>
              <a:rPr lang="en-US" dirty="0"/>
              <a:t>On-line vs. Batch vs. Continuous “Learning”</a:t>
            </a:r>
          </a:p>
          <a:p>
            <a:r>
              <a:rPr lang="en-US" dirty="0"/>
              <a:t>OK, I’ll drop the quotes around Learning but please remember why I might put them in</a:t>
            </a:r>
          </a:p>
        </p:txBody>
      </p:sp>
    </p:spTree>
    <p:extLst>
      <p:ext uri="{BB962C8B-B14F-4D97-AF65-F5344CB8AC3E}">
        <p14:creationId xmlns:p14="http://schemas.microsoft.com/office/powerpoint/2010/main" val="1843697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7D9E2-B8F1-15A4-4A49-0FF8D6D08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Now: How About Our Class?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A7FCE8-B1DA-76E9-E22D-55B516F1BA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is an applied ML course</a:t>
            </a:r>
          </a:p>
          <a:p>
            <a:pPr lvl="1"/>
            <a:r>
              <a:rPr lang="en-US" dirty="0"/>
              <a:t>We will pick problems of interest in automation/robotics/vision and try solving them with various ML techniques</a:t>
            </a:r>
          </a:p>
          <a:p>
            <a:r>
              <a:rPr lang="en-US" dirty="0"/>
              <a:t>Step One: Programming Environments and Tools</a:t>
            </a:r>
          </a:p>
          <a:p>
            <a:r>
              <a:rPr lang="en-US" dirty="0"/>
              <a:t>Step Two: ML Framework and Helper Libraries</a:t>
            </a:r>
          </a:p>
          <a:p>
            <a:r>
              <a:rPr lang="en-US" dirty="0"/>
              <a:t>Step Three: Examples and Applications</a:t>
            </a:r>
          </a:p>
          <a:p>
            <a:r>
              <a:rPr lang="en-US" dirty="0"/>
              <a:t>Step Four: A project of your choosing</a:t>
            </a:r>
          </a:p>
        </p:txBody>
      </p:sp>
    </p:spTree>
    <p:extLst>
      <p:ext uri="{BB962C8B-B14F-4D97-AF65-F5344CB8AC3E}">
        <p14:creationId xmlns:p14="http://schemas.microsoft.com/office/powerpoint/2010/main" val="859885006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LightSeed_2SEEDS">
      <a:dk1>
        <a:srgbClr val="000000"/>
      </a:dk1>
      <a:lt1>
        <a:srgbClr val="FFFFFF"/>
      </a:lt1>
      <a:dk2>
        <a:srgbClr val="413224"/>
      </a:dk2>
      <a:lt2>
        <a:srgbClr val="E2E5E8"/>
      </a:lt2>
      <a:accent1>
        <a:srgbClr val="BB9C7E"/>
      </a:accent1>
      <a:accent2>
        <a:srgbClr val="C69693"/>
      </a:accent2>
      <a:accent3>
        <a:srgbClr val="A6A27C"/>
      </a:accent3>
      <a:accent4>
        <a:srgbClr val="75ACAE"/>
      </a:accent4>
      <a:accent5>
        <a:srgbClr val="86A5BF"/>
      </a:accent5>
      <a:accent6>
        <a:srgbClr val="7E85BB"/>
      </a:accent6>
      <a:hlink>
        <a:srgbClr val="5F84A9"/>
      </a:hlink>
      <a:folHlink>
        <a:srgbClr val="7F7F7F"/>
      </a:folHlink>
    </a:clrScheme>
    <a:fontScheme name="Custom 23">
      <a:majorFont>
        <a:latin typeface="Rockwell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97</TotalTime>
  <Words>939</Words>
  <Application>Microsoft Office PowerPoint</Application>
  <PresentationFormat>Widescreen</PresentationFormat>
  <Paragraphs>106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Avenir Next LT Pro</vt:lpstr>
      <vt:lpstr>AvenirNext LT Pro Medium</vt:lpstr>
      <vt:lpstr>Rockwell</vt:lpstr>
      <vt:lpstr>Segoe UI</vt:lpstr>
      <vt:lpstr>Segoe UI Semilight</vt:lpstr>
      <vt:lpstr>ExploreVTI</vt:lpstr>
      <vt:lpstr>CSC485B Machine Learning for Robotics</vt:lpstr>
      <vt:lpstr>Machine Learning for Robotics? </vt:lpstr>
      <vt:lpstr>Background Media</vt:lpstr>
      <vt:lpstr>Machine Learning for Robotics? </vt:lpstr>
      <vt:lpstr>Background Media</vt:lpstr>
      <vt:lpstr>Um, ML vs. Deep Learning vs. AI?</vt:lpstr>
      <vt:lpstr>The Dangers of Anthropomorphism</vt:lpstr>
      <vt:lpstr>Intro to Intro to ML </vt:lpstr>
      <vt:lpstr>Now: How About Our Class?</vt:lpstr>
      <vt:lpstr>Syllabus Review and Discussion</vt:lpstr>
      <vt:lpstr>Survey: Background</vt:lpstr>
      <vt:lpstr>Survey: Interests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CSC485B Machine Learning for Robotics</dc:title>
  <dc:creator>Ned Lecky</dc:creator>
  <cp:lastModifiedBy>Ned Lecky</cp:lastModifiedBy>
  <cp:revision>14</cp:revision>
  <dcterms:created xsi:type="dcterms:W3CDTF">2023-01-30T13:51:52Z</dcterms:created>
  <dcterms:modified xsi:type="dcterms:W3CDTF">2023-02-02T16:33:31Z</dcterms:modified>
</cp:coreProperties>
</file>

<file path=docProps/thumbnail.jpeg>
</file>